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emf" ContentType="image/x-emf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1" r:id="rId3"/>
    <p:sldId id="343" r:id="rId4"/>
    <p:sldId id="344" r:id="rId5"/>
    <p:sldId id="349" r:id="rId6"/>
    <p:sldId id="362" r:id="rId7"/>
    <p:sldId id="350" r:id="rId8"/>
    <p:sldId id="382" r:id="rId9"/>
    <p:sldId id="376" r:id="rId10"/>
    <p:sldId id="357" r:id="rId11"/>
    <p:sldId id="379" r:id="rId12"/>
    <p:sldId id="366" r:id="rId13"/>
    <p:sldId id="359" r:id="rId14"/>
    <p:sldId id="380" r:id="rId15"/>
    <p:sldId id="381" r:id="rId16"/>
    <p:sldId id="368" r:id="rId17"/>
    <p:sldId id="361" r:id="rId18"/>
    <p:sldId id="369" r:id="rId19"/>
    <p:sldId id="371" r:id="rId20"/>
    <p:sldId id="383" r:id="rId21"/>
    <p:sldId id="373" r:id="rId22"/>
    <p:sldId id="353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291" autoAdjust="0"/>
  </p:normalViewPr>
  <p:slideViewPr>
    <p:cSldViewPr>
      <p:cViewPr>
        <p:scale>
          <a:sx n="110" d="100"/>
          <a:sy n="110" d="100"/>
        </p:scale>
        <p:origin x="-7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51922-9EE0-453C-A976-D0F2F80AD8C4}" type="datetimeFigureOut">
              <a:rPr lang="nl-NL" smtClean="0"/>
              <a:pPr/>
              <a:t>11-1-2017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D1D03-36EC-4C9A-B405-ACA2ABADF0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738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7C4D6-1244-485C-B058-F6D18C8DD08D}" type="datetimeFigureOut">
              <a:rPr lang="nl-NL" smtClean="0"/>
              <a:pPr/>
              <a:t>11-1-2017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716B0-BAD2-44D6-8FCE-E3279FC8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528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716B0-BAD2-44D6-8FCE-E3279FC87CA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652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716B0-BAD2-44D6-8FCE-E3279FC87CA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1997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716B0-BAD2-44D6-8FCE-E3279FC87CA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7942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4795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241553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5441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0855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1451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7219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330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9585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4544106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183033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4155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8085505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1014513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4572191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473307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6958539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2" name="Groep 24"/>
          <p:cNvGrpSpPr/>
          <p:nvPr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="" xmlns:p14="http://schemas.microsoft.com/office/powerpoint/2010/main" val="18303339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649" r:id="rId13"/>
    <p:sldLayoutId id="2147483666" r:id="rId14"/>
    <p:sldLayoutId id="2147483660" r:id="rId15"/>
    <p:sldLayoutId id="2147483652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google.nl/url?sa=i&amp;rct=j&amp;q=&amp;esrc=s&amp;frm=1&amp;source=images&amp;cd=&amp;cad=rja&amp;uact=8&amp;ved=0ahUKEwjIv56khqfKAhVGmw4KHUULBmEQjRwIBw&amp;url=https://en.wikipedia.org/wiki/Smiley&amp;psig=AFQjCNHTk0ho6CU6GMlHwcoZXJl8NYkMFQ&amp;ust=145278344175232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acqueline.knoll@radboudumc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l/url?sa=i&amp;rct=j&amp;q=&amp;esrc=s&amp;frm=1&amp;source=images&amp;cd=&amp;cad=rja&amp;uact=8&amp;ved=0CAcQjRxqFQoTCJ67yI6Yo8gCFcoKGgodyoIMRw&amp;url=http://www.livewise.nl/rust-en-ruimte-in-je-dagelijkse-leven-drie-pijlers/&amp;psig=AFQjCNEosKRdgbTPlummGMvoo9iYM5HRYA&amp;ust=1443854698837566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416" y="1003462"/>
            <a:ext cx="7452000" cy="533400"/>
          </a:xfrm>
        </p:spPr>
        <p:txBody>
          <a:bodyPr>
            <a:normAutofit fontScale="90000"/>
          </a:bodyPr>
          <a:lstStyle/>
          <a:p>
            <a:r>
              <a:rPr lang="nl-NL" sz="3600" noProof="0" dirty="0" smtClean="0"/>
              <a:t/>
            </a:r>
            <a:br>
              <a:rPr lang="nl-NL" sz="3600" noProof="0" dirty="0" smtClean="0"/>
            </a:br>
            <a:r>
              <a:rPr lang="nl-NL" sz="3600" noProof="0" dirty="0" smtClean="0"/>
              <a:t/>
            </a:r>
            <a:br>
              <a:rPr lang="nl-NL" sz="3600" noProof="0" dirty="0" smtClean="0"/>
            </a:br>
            <a:r>
              <a:rPr lang="nl-NL" sz="3600" noProof="0" dirty="0" smtClean="0"/>
              <a:t/>
            </a:r>
            <a:br>
              <a:rPr lang="nl-NL" sz="3600" noProof="0" dirty="0" smtClean="0"/>
            </a:br>
            <a:r>
              <a:rPr lang="nl-NL" sz="3600" noProof="0" dirty="0" smtClean="0"/>
              <a:t/>
            </a:r>
            <a:br>
              <a:rPr lang="nl-NL" sz="3600" noProof="0" dirty="0" smtClean="0"/>
            </a:br>
            <a:r>
              <a:rPr lang="nl-NL" b="1" dirty="0" smtClean="0"/>
              <a:t>Mijn </a:t>
            </a:r>
            <a:r>
              <a:rPr lang="nl-NL" b="1" dirty="0" err="1" smtClean="0"/>
              <a:t>Kinderniernet</a:t>
            </a:r>
            <a:r>
              <a:rPr lang="nl-NL" noProof="0" dirty="0" smtClean="0"/>
              <a:t/>
            </a:r>
            <a:br>
              <a:rPr lang="nl-NL" noProof="0" dirty="0" smtClean="0"/>
            </a:br>
            <a:r>
              <a:rPr lang="nl-NL" sz="3600" smtClean="0"/>
              <a:t/>
            </a:r>
            <a:br>
              <a:rPr lang="nl-NL" sz="3600" smtClean="0"/>
            </a:br>
            <a:r>
              <a:rPr lang="nl-NL" sz="3600" smtClean="0"/>
              <a:t>Een online ondersteuningsprogramma voor ouders van kinderen met een chronische nierziekte</a:t>
            </a:r>
            <a:r>
              <a:rPr lang="nl-NL" sz="3600" smtClean="0">
                <a:solidFill>
                  <a:srgbClr val="FF0000"/>
                </a:solidFill>
              </a:rPr>
              <a:t> </a:t>
            </a:r>
            <a:endParaRPr lang="nl-NL" sz="3600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452000" cy="533400"/>
          </a:xfrm>
        </p:spPr>
        <p:txBody>
          <a:bodyPr/>
          <a:lstStyle/>
          <a:p>
            <a:pPr algn="ctr"/>
            <a:endParaRPr lang="nl-NL" noProof="0" dirty="0" smtClean="0"/>
          </a:p>
          <a:p>
            <a:pPr algn="ctr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-180528" y="3717032"/>
            <a:ext cx="9793088" cy="576064"/>
          </a:xfrm>
        </p:spPr>
        <p:txBody>
          <a:bodyPr>
            <a:normAutofit fontScale="25000" lnSpcReduction="20000"/>
          </a:bodyPr>
          <a:lstStyle/>
          <a:p>
            <a:pPr algn="ctr"/>
            <a:endParaRPr lang="nl-NL" sz="1200" dirty="0" smtClean="0">
              <a:solidFill>
                <a:schemeClr val="tx1"/>
              </a:solidFill>
            </a:endParaRPr>
          </a:p>
          <a:p>
            <a:pPr algn="ctr"/>
            <a:r>
              <a:rPr lang="nl-NL" sz="7200" dirty="0" smtClean="0">
                <a:solidFill>
                  <a:schemeClr val="tx1"/>
                </a:solidFill>
              </a:rPr>
              <a:t>                  Jacqueline Knoll, verpleegkundig specialist kindernefrologie</a:t>
            </a:r>
          </a:p>
          <a:p>
            <a:pPr algn="ctr"/>
            <a:r>
              <a:rPr lang="nl-NL" sz="7200" dirty="0" err="1" smtClean="0">
                <a:solidFill>
                  <a:schemeClr val="tx1"/>
                </a:solidFill>
              </a:rPr>
              <a:t>Radboudumc</a:t>
            </a:r>
            <a:r>
              <a:rPr lang="nl-NL" sz="7200" dirty="0" smtClean="0">
                <a:solidFill>
                  <a:schemeClr val="tx1"/>
                </a:solidFill>
              </a:rPr>
              <a:t> Amalia kinderziekenhuis, Nijmegen</a:t>
            </a:r>
            <a:endParaRPr lang="nl-NL" sz="72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877272"/>
            <a:ext cx="66247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854694" cy="573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3"/>
            <a:ext cx="5817299" cy="30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 cstate="print"/>
          <a:srcRect t="5321" b="5321"/>
          <a:stretch>
            <a:fillRect/>
          </a:stretch>
        </p:blipFill>
        <p:spPr bwMode="auto">
          <a:xfrm>
            <a:off x="3275856" y="332655"/>
            <a:ext cx="5733288" cy="292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Filmpjes voorbee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0324" cy="7108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</a:t>
            </a:r>
            <a:r>
              <a:rPr lang="nl-NL" dirty="0" err="1" smtClean="0"/>
              <a:t>Kinderniernet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145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Informatief gedeelte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Interactief gedeelte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Trainingsprogramma</a:t>
            </a:r>
            <a:endParaRPr lang="nl-NL" sz="2000" dirty="0"/>
          </a:p>
        </p:txBody>
      </p:sp>
      <p:sp>
        <p:nvSpPr>
          <p:cNvPr id="8" name="Rechthoek 7"/>
          <p:cNvSpPr/>
          <p:nvPr/>
        </p:nvSpPr>
        <p:spPr>
          <a:xfrm>
            <a:off x="4283968" y="2852936"/>
            <a:ext cx="2304256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755576" y="3429000"/>
            <a:ext cx="2304256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/>
          <a:srcRect l="11509" t="4719" r="12472" b="9128"/>
          <a:stretch>
            <a:fillRect/>
          </a:stretch>
        </p:blipFill>
        <p:spPr bwMode="auto">
          <a:xfrm>
            <a:off x="0" y="0"/>
            <a:ext cx="90364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 descr="Afbeeldingsresultaat voor smileys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555776" y="2348880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 descr="https://upload.wikimedia.org/wikipedia/commons/thumb/8/85/Smiley.svg/2000px-Smiley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348880"/>
            <a:ext cx="1044000" cy="1044000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2627784" y="2132856"/>
            <a:ext cx="1332000" cy="115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	</a:t>
            </a:r>
            <a:endParaRPr lang="en-GB" sz="2400" i="1" dirty="0" smtClean="0">
              <a:latin typeface="Calibri" pitchFamily="34" charset="0"/>
            </a:endParaRPr>
          </a:p>
        </p:txBody>
      </p:sp>
      <p:pic>
        <p:nvPicPr>
          <p:cNvPr id="4" name="Afbeelding 3" descr="Forum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794"/>
            <a:ext cx="9144000" cy="65824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444208" y="2060848"/>
            <a:ext cx="2520280" cy="446449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	</a:t>
            </a:r>
            <a:endParaRPr lang="en-GB" sz="2400" i="1" dirty="0" smtClean="0">
              <a:latin typeface="Calibri" pitchFamily="34" charset="0"/>
            </a:endParaRPr>
          </a:p>
        </p:txBody>
      </p:sp>
      <p:pic>
        <p:nvPicPr>
          <p:cNvPr id="5" name="Afbeelding 4" descr="Ch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344377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</a:t>
            </a:r>
            <a:r>
              <a:rPr lang="nl-NL" dirty="0" err="1" smtClean="0"/>
              <a:t>Kinderniernet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145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Informatief gedeelte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Interactief gedeelte	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Trainingsprogramma</a:t>
            </a:r>
            <a:endParaRPr lang="nl-NL" sz="2000" dirty="0"/>
          </a:p>
        </p:txBody>
      </p:sp>
      <p:sp>
        <p:nvSpPr>
          <p:cNvPr id="8" name="Rechthoek 7"/>
          <p:cNvSpPr/>
          <p:nvPr/>
        </p:nvSpPr>
        <p:spPr>
          <a:xfrm>
            <a:off x="4283968" y="3501008"/>
            <a:ext cx="2304256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755576" y="5805264"/>
            <a:ext cx="2304256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2145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PS Overzicht trainingen.png"/>
          <p:cNvPicPr>
            <a:picLocks noChangeAspect="1"/>
          </p:cNvPicPr>
          <p:nvPr/>
        </p:nvPicPr>
        <p:blipFill>
          <a:blip r:embed="rId4" cstate="print"/>
          <a:srcRect l="19288" t="8984" r="20075"/>
          <a:stretch>
            <a:fillRect/>
          </a:stretch>
        </p:blipFill>
        <p:spPr>
          <a:xfrm>
            <a:off x="2915816" y="764704"/>
            <a:ext cx="5544616" cy="5432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2050" name="Picture 2" descr="H:\Sectie3_NAHC\e-Powered Parents\Publicaties\Mijn Kinderniernet\Trainingen\PS Introductie stressmanag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488798" cy="5232224"/>
          </a:xfrm>
          <a:prstGeom prst="rect">
            <a:avLst/>
          </a:prstGeom>
          <a:noFill/>
        </p:spPr>
      </p:pic>
      <p:pic>
        <p:nvPicPr>
          <p:cNvPr id="6" name="Picture 2" descr="H:\Sectie3_NAHC\e-Powered Parents\Publicaties\Mijn Kinderniernet\Trainingen\Stress management_Omgaan m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6970719" cy="506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3074" name="Picture 2" descr="H:\Sectie3_NAHC\e-Powered Parents\Publicaties\Mijn Kinderniernet\Trainingen\Tips zorg uit handen te gev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420686"/>
            <a:ext cx="9657412" cy="6354443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179512" y="3717032"/>
            <a:ext cx="10801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Foto ouder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	</a:t>
            </a:r>
            <a:r>
              <a:rPr lang="en-GB" b="1" dirty="0" err="1" smtClean="0">
                <a:latin typeface="Calibri" pitchFamily="34" charset="0"/>
              </a:rPr>
              <a:t>Chronische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nierziekte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bij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een</a:t>
            </a:r>
            <a:r>
              <a:rPr lang="en-GB" b="1" dirty="0" smtClean="0">
                <a:latin typeface="Calibri" pitchFamily="34" charset="0"/>
              </a:rPr>
              <a:t> kind</a:t>
            </a:r>
            <a:r>
              <a:rPr lang="en-GB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GB" sz="1400" b="1" dirty="0" smtClean="0">
              <a:latin typeface="Calibri" pitchFamily="34" charset="0"/>
            </a:endParaRPr>
          </a:p>
          <a:p>
            <a:pPr>
              <a:buNone/>
            </a:pPr>
            <a:endParaRPr lang="en-GB" dirty="0" smtClean="0">
              <a:latin typeface="Calibri" pitchFamily="34" charset="0"/>
            </a:endParaRPr>
          </a:p>
          <a:p>
            <a:r>
              <a:rPr lang="en-GB" dirty="0" err="1" smtClean="0">
                <a:latin typeface="Calibri" pitchFamily="34" charset="0"/>
              </a:rPr>
              <a:t>Komt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zelden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voor</a:t>
            </a:r>
            <a:r>
              <a:rPr lang="en-GB" dirty="0" smtClean="0">
                <a:latin typeface="Calibri" pitchFamily="34" charset="0"/>
              </a:rPr>
              <a:t> en is </a:t>
            </a:r>
            <a:r>
              <a:rPr lang="en-GB" dirty="0" err="1" smtClean="0">
                <a:latin typeface="Calibri" pitchFamily="34" charset="0"/>
              </a:rPr>
              <a:t>vaak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onbekend</a:t>
            </a:r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err="1" smtClean="0">
                <a:latin typeface="Calibri" pitchFamily="34" charset="0"/>
              </a:rPr>
              <a:t>Drukt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een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stempel</a:t>
            </a:r>
            <a:r>
              <a:rPr lang="en-GB" dirty="0" smtClean="0">
                <a:latin typeface="Calibri" pitchFamily="34" charset="0"/>
              </a:rPr>
              <a:t> op </a:t>
            </a:r>
            <a:r>
              <a:rPr lang="en-GB" dirty="0" err="1" smtClean="0">
                <a:latin typeface="Calibri" pitchFamily="34" charset="0"/>
              </a:rPr>
              <a:t>alle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facetten</a:t>
            </a:r>
            <a:r>
              <a:rPr lang="en-GB" dirty="0" smtClean="0">
                <a:latin typeface="Calibri" pitchFamily="34" charset="0"/>
              </a:rPr>
              <a:t> van het </a:t>
            </a:r>
            <a:r>
              <a:rPr lang="en-GB" dirty="0" err="1" smtClean="0">
                <a:latin typeface="Calibri" pitchFamily="34" charset="0"/>
              </a:rPr>
              <a:t>leven</a:t>
            </a:r>
            <a:r>
              <a:rPr lang="en-GB" dirty="0" smtClean="0">
                <a:latin typeface="Calibri" pitchFamily="34" charset="0"/>
              </a:rPr>
              <a:t> van het kind, </a:t>
            </a:r>
            <a:r>
              <a:rPr lang="en-GB" dirty="0" err="1" smtClean="0">
                <a:latin typeface="Calibri" pitchFamily="34" charset="0"/>
              </a:rPr>
              <a:t>ouders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broertjes</a:t>
            </a:r>
            <a:r>
              <a:rPr lang="en-GB" dirty="0" smtClean="0">
                <a:latin typeface="Calibri" pitchFamily="34" charset="0"/>
              </a:rPr>
              <a:t> en </a:t>
            </a:r>
            <a:r>
              <a:rPr lang="en-GB" dirty="0" err="1" smtClean="0">
                <a:latin typeface="Calibri" pitchFamily="34" charset="0"/>
              </a:rPr>
              <a:t>zusjes</a:t>
            </a:r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Kan </a:t>
            </a:r>
            <a:r>
              <a:rPr lang="en-GB" dirty="0" err="1" smtClean="0">
                <a:latin typeface="Calibri" pitchFamily="34" charset="0"/>
              </a:rPr>
              <a:t>gepaard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gaan</a:t>
            </a:r>
            <a:r>
              <a:rPr lang="en-GB" dirty="0" smtClean="0">
                <a:latin typeface="Calibri" pitchFamily="34" charset="0"/>
              </a:rPr>
              <a:t> met </a:t>
            </a:r>
            <a:r>
              <a:rPr lang="en-GB" dirty="0" err="1" smtClean="0">
                <a:latin typeface="Calibri" pitchFamily="34" charset="0"/>
              </a:rPr>
              <a:t>gevoelens</a:t>
            </a:r>
            <a:r>
              <a:rPr lang="en-GB" dirty="0" smtClean="0">
                <a:latin typeface="Calibri" pitchFamily="34" charset="0"/>
              </a:rPr>
              <a:t> van </a:t>
            </a:r>
            <a:r>
              <a:rPr lang="en-GB" dirty="0" err="1" smtClean="0">
                <a:latin typeface="Calibri" pitchFamily="34" charset="0"/>
              </a:rPr>
              <a:t>onzekerheid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schuld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machteloosheid</a:t>
            </a:r>
            <a:r>
              <a:rPr lang="en-GB" dirty="0" smtClean="0">
                <a:latin typeface="Calibri" pitchFamily="34" charset="0"/>
              </a:rPr>
              <a:t>, angst, </a:t>
            </a:r>
            <a:r>
              <a:rPr lang="en-GB" dirty="0" err="1" smtClean="0">
                <a:latin typeface="Calibri" pitchFamily="34" charset="0"/>
              </a:rPr>
              <a:t>verdriet</a:t>
            </a:r>
            <a:r>
              <a:rPr lang="en-GB" dirty="0" smtClean="0">
                <a:latin typeface="Calibri" pitchFamily="34" charset="0"/>
              </a:rPr>
              <a:t> etc</a:t>
            </a:r>
            <a:endParaRPr lang="en-GB" sz="1400" b="1" dirty="0" smtClean="0">
              <a:latin typeface="Calibri" pitchFamily="34" charset="0"/>
            </a:endParaRPr>
          </a:p>
          <a:p>
            <a:endParaRPr lang="en-GB" sz="2400" i="1" dirty="0" smtClean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126" y="836713"/>
            <a:ext cx="33244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98472" cy="5334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tx1"/>
                </a:solidFill>
              </a:rPr>
              <a:t>2016: </a:t>
            </a:r>
            <a:r>
              <a:rPr lang="nl-NL" sz="3200" dirty="0" smtClean="0"/>
              <a:t>Evaluatie Mijn </a:t>
            </a:r>
            <a:r>
              <a:rPr lang="nl-NL" sz="3200" dirty="0" err="1" smtClean="0"/>
              <a:t>Kinderniernet</a:t>
            </a:r>
            <a:r>
              <a:rPr lang="nl-NL" sz="3200" dirty="0" smtClean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8100000" cy="4599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	</a:t>
            </a:r>
          </a:p>
          <a:p>
            <a:pPr>
              <a:buNone/>
            </a:pPr>
            <a:r>
              <a:rPr lang="nl-NL" b="1" dirty="0" smtClean="0"/>
              <a:t>Onderzoek (effect en proces data) door kindernefrologie </a:t>
            </a:r>
            <a:r>
              <a:rPr lang="nl-NL" b="1" dirty="0" err="1" smtClean="0"/>
              <a:t>Radboudumc</a:t>
            </a:r>
            <a:endParaRPr lang="nl-NL" b="1" dirty="0" smtClean="0"/>
          </a:p>
          <a:p>
            <a:pPr>
              <a:buNone/>
            </a:pPr>
            <a:r>
              <a:rPr lang="nl-NL" b="1" dirty="0" smtClean="0"/>
              <a:t>Amalia Kinderziekenhuis &amp; IQ </a:t>
            </a:r>
            <a:r>
              <a:rPr lang="nl-NL" b="1" dirty="0" err="1" smtClean="0"/>
              <a:t>healthcare</a:t>
            </a:r>
            <a:r>
              <a:rPr lang="nl-NL" b="1" dirty="0" smtClean="0"/>
              <a:t> </a:t>
            </a:r>
            <a:r>
              <a:rPr lang="nl-NL" b="1" dirty="0" err="1" smtClean="0"/>
              <a:t>Radboudumc</a:t>
            </a:r>
            <a:endParaRPr lang="nl-NL" b="1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b="1" dirty="0" smtClean="0"/>
              <a:t>Top 10:</a:t>
            </a:r>
          </a:p>
          <a:p>
            <a:r>
              <a:rPr lang="nl-NL" dirty="0" smtClean="0"/>
              <a:t>Nieuwsberichten</a:t>
            </a:r>
          </a:p>
          <a:p>
            <a:r>
              <a:rPr lang="nl-NL" dirty="0" smtClean="0"/>
              <a:t>Informatie (met name voeding, opgroeien met een nierziekte, chronisch </a:t>
            </a:r>
            <a:r>
              <a:rPr lang="nl-NL" dirty="0" err="1" smtClean="0"/>
              <a:t>nierfalen</a:t>
            </a:r>
            <a:r>
              <a:rPr lang="nl-NL" dirty="0" smtClean="0"/>
              <a:t>, nierziekten)</a:t>
            </a:r>
          </a:p>
          <a:p>
            <a:endParaRPr lang="nl-NL" dirty="0" smtClean="0"/>
          </a:p>
          <a:p>
            <a:pPr>
              <a:buNone/>
            </a:pPr>
            <a:r>
              <a:rPr lang="nl-NL" u="sng" dirty="0" smtClean="0"/>
              <a:t>Minder bezocht</a:t>
            </a:r>
            <a:r>
              <a:rPr lang="nl-NL" dirty="0" smtClean="0"/>
              <a:t>:</a:t>
            </a:r>
          </a:p>
          <a:p>
            <a:r>
              <a:rPr lang="nl-NL" dirty="0" smtClean="0"/>
              <a:t>De trainingsmodules</a:t>
            </a:r>
            <a:endParaRPr lang="nl-NL" i="1" dirty="0" smtClean="0"/>
          </a:p>
          <a:p>
            <a:r>
              <a:rPr lang="nl-NL" dirty="0" smtClean="0"/>
              <a:t>Informatieve gedeelte (forum, blog, chat)</a:t>
            </a:r>
            <a:endParaRPr lang="nl-NL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98472" cy="533400"/>
          </a:xfrm>
        </p:spPr>
        <p:txBody>
          <a:bodyPr>
            <a:normAutofit/>
          </a:bodyPr>
          <a:lstStyle/>
          <a:p>
            <a:r>
              <a:rPr lang="nl-NL" dirty="0" smtClean="0"/>
              <a:t>Mijn </a:t>
            </a:r>
            <a:r>
              <a:rPr lang="nl-NL" dirty="0" err="1" smtClean="0"/>
              <a:t>Kinderniernet</a:t>
            </a:r>
            <a:r>
              <a:rPr lang="nl-NL" dirty="0" smtClean="0"/>
              <a:t> NL?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2016: </a:t>
            </a:r>
          </a:p>
          <a:p>
            <a:pPr>
              <a:buNone/>
            </a:pPr>
            <a:r>
              <a:rPr lang="nl-NL" dirty="0" err="1" smtClean="0"/>
              <a:t>Orriëntatie</a:t>
            </a:r>
            <a:r>
              <a:rPr lang="nl-NL" dirty="0" smtClean="0"/>
              <a:t> en informeren alle academische </a:t>
            </a:r>
            <a:r>
              <a:rPr lang="nl-NL" dirty="0" err="1" smtClean="0"/>
              <a:t>kindernefrologische</a:t>
            </a:r>
            <a:r>
              <a:rPr lang="nl-NL" dirty="0" smtClean="0"/>
              <a:t> centra in NL</a:t>
            </a:r>
          </a:p>
          <a:p>
            <a:pPr>
              <a:buNone/>
            </a:pPr>
            <a:r>
              <a:rPr lang="nl-NL" dirty="0" smtClean="0"/>
              <a:t> </a:t>
            </a:r>
          </a:p>
          <a:p>
            <a:pPr>
              <a:buNone/>
            </a:pPr>
            <a:r>
              <a:rPr lang="nl-NL" b="1" u="sng" dirty="0" smtClean="0"/>
              <a:t>Wens</a:t>
            </a:r>
            <a:r>
              <a:rPr lang="nl-NL" dirty="0" smtClean="0"/>
              <a:t> =&gt; landelijke implementatie </a:t>
            </a:r>
          </a:p>
          <a:p>
            <a:pPr>
              <a:buNone/>
            </a:pPr>
            <a:r>
              <a:rPr lang="nl-NL" dirty="0" smtClean="0"/>
              <a:t>van het online programma !!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pic>
        <p:nvPicPr>
          <p:cNvPr id="4" name="Afbeelding 3" descr="Nederl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852936"/>
            <a:ext cx="2907779" cy="34134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1926518" cy="211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Mijn </a:t>
            </a:r>
            <a:r>
              <a:rPr lang="nl-NL" dirty="0" err="1" smtClean="0"/>
              <a:t>Kinderniernet</a:t>
            </a:r>
            <a:r>
              <a:rPr lang="nl-NL" dirty="0" smtClean="0"/>
              <a:t> NL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145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522007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1800" dirty="0" smtClean="0"/>
              <a:t>Jacqueline Knoll,</a:t>
            </a:r>
          </a:p>
          <a:p>
            <a:pPr>
              <a:buNone/>
            </a:pPr>
            <a:r>
              <a:rPr lang="nl-NL" sz="1800" dirty="0" smtClean="0"/>
              <a:t>verpleegkundig specialist </a:t>
            </a:r>
            <a:r>
              <a:rPr lang="nl-NL" sz="1800" dirty="0" err="1" smtClean="0"/>
              <a:t>kindernefrologie</a:t>
            </a:r>
            <a:endParaRPr lang="nl-NL" sz="1800" dirty="0" smtClean="0"/>
          </a:p>
          <a:p>
            <a:pPr>
              <a:buNone/>
            </a:pPr>
            <a:r>
              <a:rPr lang="nl-NL" sz="1800" dirty="0" err="1" smtClean="0">
                <a:hlinkClick r:id="rId3"/>
              </a:rPr>
              <a:t>jacqueline.knoll</a:t>
            </a:r>
            <a:r>
              <a:rPr lang="nl-NL" sz="1800" dirty="0" smtClean="0">
                <a:hlinkClick r:id="rId3"/>
              </a:rPr>
              <a:t>@</a:t>
            </a:r>
            <a:r>
              <a:rPr lang="nl-NL" sz="1800" dirty="0" err="1" smtClean="0">
                <a:hlinkClick r:id="rId3"/>
              </a:rPr>
              <a:t>radboudumc.nl</a:t>
            </a:r>
            <a:endParaRPr lang="nl-NL" sz="18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</p:txBody>
      </p:sp>
      <p:pic>
        <p:nvPicPr>
          <p:cNvPr id="2050" name="Picture 2" descr="\\umcfs024\KGuser$\Z449101\My Pictures\IMG_740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284984"/>
            <a:ext cx="4032448" cy="286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GB" sz="2400" b="1" dirty="0" smtClean="0">
                <a:latin typeface="Calibri" pitchFamily="34" charset="0"/>
              </a:rPr>
              <a:t>	</a:t>
            </a:r>
          </a:p>
          <a:p>
            <a:pPr>
              <a:buNone/>
              <a:defRPr/>
            </a:pPr>
            <a:r>
              <a:rPr lang="en-GB" sz="2400" b="1" dirty="0" smtClean="0">
                <a:latin typeface="Calibri" pitchFamily="34" charset="0"/>
              </a:rPr>
              <a:t>	</a:t>
            </a:r>
            <a:r>
              <a:rPr lang="en-GB" b="1" dirty="0" smtClean="0">
                <a:latin typeface="Calibri" pitchFamily="34" charset="0"/>
              </a:rPr>
              <a:t>Het </a:t>
            </a:r>
            <a:r>
              <a:rPr lang="en-GB" b="1" dirty="0" err="1" smtClean="0">
                <a:latin typeface="Calibri" pitchFamily="34" charset="0"/>
              </a:rPr>
              <a:t>managen</a:t>
            </a:r>
            <a:r>
              <a:rPr lang="en-GB" b="1" dirty="0" smtClean="0">
                <a:latin typeface="Calibri" pitchFamily="34" charset="0"/>
              </a:rPr>
              <a:t> van </a:t>
            </a:r>
            <a:r>
              <a:rPr lang="en-GB" b="1" dirty="0" err="1" smtClean="0">
                <a:latin typeface="Calibri" pitchFamily="34" charset="0"/>
              </a:rPr>
              <a:t>een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gezin</a:t>
            </a:r>
            <a:r>
              <a:rPr lang="en-GB" b="1" dirty="0" smtClean="0">
                <a:latin typeface="Calibri" pitchFamily="34" charset="0"/>
              </a:rPr>
              <a:t> met </a:t>
            </a:r>
            <a:r>
              <a:rPr lang="en-GB" b="1" dirty="0" err="1" smtClean="0">
                <a:latin typeface="Calibri" pitchFamily="34" charset="0"/>
              </a:rPr>
              <a:t>een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nierziek</a:t>
            </a:r>
            <a:r>
              <a:rPr lang="en-GB" b="1" dirty="0" smtClean="0">
                <a:latin typeface="Calibri" pitchFamily="34" charset="0"/>
              </a:rPr>
              <a:t> kind </a:t>
            </a:r>
            <a:r>
              <a:rPr lang="en-GB" b="1" dirty="0" err="1" smtClean="0">
                <a:latin typeface="Calibri" pitchFamily="34" charset="0"/>
              </a:rPr>
              <a:t>brengt</a:t>
            </a:r>
            <a:r>
              <a:rPr lang="en-GB" b="1" dirty="0" smtClean="0">
                <a:latin typeface="Calibri" pitchFamily="34" charset="0"/>
              </a:rPr>
              <a:t> de </a:t>
            </a:r>
          </a:p>
          <a:p>
            <a:pPr>
              <a:buNone/>
              <a:defRPr/>
            </a:pPr>
            <a:r>
              <a:rPr lang="en-GB" b="1" dirty="0" smtClean="0">
                <a:latin typeface="Calibri" pitchFamily="34" charset="0"/>
              </a:rPr>
              <a:t>	</a:t>
            </a:r>
            <a:r>
              <a:rPr lang="en-GB" b="1" dirty="0" err="1" smtClean="0">
                <a:latin typeface="Calibri" pitchFamily="34" charset="0"/>
              </a:rPr>
              <a:t>nodige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zorgen</a:t>
            </a:r>
            <a:r>
              <a:rPr lang="en-GB" b="1" dirty="0" smtClean="0">
                <a:latin typeface="Calibri" pitchFamily="34" charset="0"/>
              </a:rPr>
              <a:t> met </a:t>
            </a:r>
            <a:r>
              <a:rPr lang="en-GB" b="1" dirty="0" err="1" smtClean="0">
                <a:latin typeface="Calibri" pitchFamily="34" charset="0"/>
              </a:rPr>
              <a:t>zich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mee</a:t>
            </a:r>
            <a:endParaRPr lang="en-GB" b="1" dirty="0" smtClean="0">
              <a:latin typeface="Calibri" pitchFamily="34" charset="0"/>
            </a:endParaRPr>
          </a:p>
          <a:p>
            <a:pPr>
              <a:buNone/>
              <a:defRPr/>
            </a:pPr>
            <a:r>
              <a:rPr lang="en-GB" dirty="0" smtClean="0">
                <a:latin typeface="Calibri" pitchFamily="34" charset="0"/>
              </a:rPr>
              <a:t>	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dirty="0" err="1" smtClean="0">
                <a:latin typeface="Calibri" pitchFamily="34" charset="0"/>
              </a:rPr>
              <a:t>Tijd</a:t>
            </a:r>
            <a:r>
              <a:rPr lang="en-GB" dirty="0" smtClean="0">
                <a:latin typeface="Calibri" pitchFamily="34" charset="0"/>
              </a:rPr>
              <a:t>- en </a:t>
            </a:r>
            <a:r>
              <a:rPr lang="en-GB" dirty="0" err="1" smtClean="0">
                <a:latin typeface="Calibri" pitchFamily="34" charset="0"/>
              </a:rPr>
              <a:t>medicijnmanagement</a:t>
            </a: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GB" dirty="0" err="1" smtClean="0">
                <a:latin typeface="Calibri" pitchFamily="34" charset="0"/>
              </a:rPr>
              <a:t>Voeding</a:t>
            </a:r>
            <a:r>
              <a:rPr lang="en-GB" dirty="0" smtClean="0">
                <a:latin typeface="Calibri" pitchFamily="34" charset="0"/>
              </a:rPr>
              <a:t> (</a:t>
            </a:r>
            <a:r>
              <a:rPr lang="en-GB" dirty="0" err="1" smtClean="0">
                <a:latin typeface="Calibri" pitchFamily="34" charset="0"/>
              </a:rPr>
              <a:t>dieet</a:t>
            </a:r>
            <a:r>
              <a:rPr lang="en-GB" dirty="0" smtClean="0">
                <a:latin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dirty="0" err="1" smtClean="0">
                <a:latin typeface="Calibri" pitchFamily="34" charset="0"/>
              </a:rPr>
              <a:t>Aandacht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voor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nierziek</a:t>
            </a:r>
            <a:r>
              <a:rPr lang="en-GB" dirty="0" smtClean="0">
                <a:latin typeface="Calibri" pitchFamily="34" charset="0"/>
              </a:rPr>
              <a:t> kind, </a:t>
            </a:r>
            <a:r>
              <a:rPr lang="en-GB" dirty="0" err="1" smtClean="0">
                <a:latin typeface="Calibri" pitchFamily="34" charset="0"/>
              </a:rPr>
              <a:t>elkaar</a:t>
            </a:r>
            <a:r>
              <a:rPr lang="en-GB" dirty="0" smtClean="0">
                <a:latin typeface="Calibri" pitchFamily="34" charset="0"/>
              </a:rPr>
              <a:t> en </a:t>
            </a:r>
            <a:r>
              <a:rPr lang="en-GB" dirty="0" err="1" smtClean="0">
                <a:latin typeface="Calibri" pitchFamily="34" charset="0"/>
              </a:rPr>
              <a:t>gezin</a:t>
            </a:r>
            <a:r>
              <a:rPr lang="en-GB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dirty="0" err="1" smtClean="0">
                <a:latin typeface="Calibri" pitchFamily="34" charset="0"/>
              </a:rPr>
              <a:t>Sociale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activiteiten</a:t>
            </a:r>
            <a:r>
              <a:rPr lang="en-GB" dirty="0" smtClean="0">
                <a:latin typeface="Calibri" pitchFamily="34" charset="0"/>
              </a:rPr>
              <a:t>, sport en </a:t>
            </a:r>
            <a:r>
              <a:rPr lang="en-GB" dirty="0" err="1" smtClean="0">
                <a:latin typeface="Calibri" pitchFamily="34" charset="0"/>
              </a:rPr>
              <a:t>spel</a:t>
            </a:r>
            <a:r>
              <a:rPr lang="en-GB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dirty="0" err="1" smtClean="0">
                <a:latin typeface="Calibri" pitchFamily="34" charset="0"/>
              </a:rPr>
              <a:t>Financiën</a:t>
            </a: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GB" dirty="0" smtClean="0">
                <a:latin typeface="Calibri" pitchFamily="34" charset="0"/>
              </a:rPr>
              <a:t>Coping</a:t>
            </a: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</p:txBody>
      </p:sp>
      <p:pic>
        <p:nvPicPr>
          <p:cNvPr id="59394" name="Picture 2" descr="http://www.livewise.nl/wp-content/uploads/2015/09/Te-veel-te-do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01008"/>
            <a:ext cx="1988839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Ondersteuning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GB" sz="2400" b="1" dirty="0" smtClean="0">
              <a:latin typeface="Calibri" pitchFamily="34" charset="0"/>
            </a:endParaRPr>
          </a:p>
          <a:p>
            <a:pPr>
              <a:buNone/>
              <a:defRPr/>
            </a:pPr>
            <a:r>
              <a:rPr lang="en-GB" sz="2400" b="1" dirty="0" smtClean="0">
                <a:latin typeface="Calibri" pitchFamily="34" charset="0"/>
              </a:rPr>
              <a:t>	</a:t>
            </a:r>
            <a:r>
              <a:rPr lang="en-GB" b="1" dirty="0" err="1" smtClean="0">
                <a:latin typeface="Calibri" pitchFamily="34" charset="0"/>
              </a:rPr>
              <a:t>Ouders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staan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er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niet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alleen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voor</a:t>
            </a:r>
            <a:r>
              <a:rPr lang="en-GB" b="1" dirty="0" smtClean="0">
                <a:latin typeface="Calibri" pitchFamily="34" charset="0"/>
              </a:rPr>
              <a:t>: </a:t>
            </a: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defRPr/>
            </a:pPr>
            <a:r>
              <a:rPr lang="en-GB" dirty="0" err="1" smtClean="0">
                <a:latin typeface="Calibri" pitchFamily="34" charset="0"/>
              </a:rPr>
              <a:t>Professionele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ondersteuning</a:t>
            </a:r>
            <a:r>
              <a:rPr lang="en-GB" dirty="0" smtClean="0">
                <a:latin typeface="Calibri" pitchFamily="34" charset="0"/>
              </a:rPr>
              <a:t>: NVN, NSN, </a:t>
            </a:r>
            <a:r>
              <a:rPr lang="en-GB" dirty="0" err="1" smtClean="0">
                <a:latin typeface="Calibri" pitchFamily="34" charset="0"/>
              </a:rPr>
              <a:t>hulpverlening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behandelaars</a:t>
            </a:r>
            <a:r>
              <a:rPr lang="en-GB" dirty="0" smtClean="0">
                <a:latin typeface="Calibri" pitchFamily="34" charset="0"/>
              </a:rPr>
              <a:t>/</a:t>
            </a:r>
            <a:r>
              <a:rPr lang="en-GB" dirty="0" err="1" smtClean="0">
                <a:latin typeface="Calibri" pitchFamily="34" charset="0"/>
              </a:rPr>
              <a:t>zorgverleners</a:t>
            </a:r>
            <a:endParaRPr lang="en-GB" dirty="0" smtClean="0">
              <a:latin typeface="Calibri" pitchFamily="34" charset="0"/>
            </a:endParaRP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defRPr/>
            </a:pPr>
            <a:r>
              <a:rPr lang="en-GB" dirty="0" err="1" smtClean="0">
                <a:latin typeface="Calibri" pitchFamily="34" charset="0"/>
              </a:rPr>
              <a:t>Ondersteuning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uit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omgeving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lotgenoten</a:t>
            </a:r>
            <a:endParaRPr lang="en-GB" dirty="0" smtClean="0">
              <a:latin typeface="Calibri" pitchFamily="34" charset="0"/>
            </a:endParaRP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buNone/>
              <a:defRPr/>
            </a:pPr>
            <a:r>
              <a:rPr lang="en-GB" b="1" i="1" dirty="0" smtClean="0">
                <a:latin typeface="Calibri" pitchFamily="34" charset="0"/>
              </a:rPr>
              <a:t>..... maar </a:t>
            </a:r>
            <a:r>
              <a:rPr lang="en-GB" b="1" i="1" dirty="0" err="1" smtClean="0">
                <a:latin typeface="Calibri" pitchFamily="34" charset="0"/>
              </a:rPr>
              <a:t>moeten</a:t>
            </a:r>
            <a:r>
              <a:rPr lang="en-GB" b="1" i="1" dirty="0" smtClean="0">
                <a:latin typeface="Calibri" pitchFamily="34" charset="0"/>
              </a:rPr>
              <a:t> </a:t>
            </a:r>
            <a:r>
              <a:rPr lang="en-GB" b="1" i="1" dirty="0" err="1" smtClean="0">
                <a:latin typeface="Calibri" pitchFamily="34" charset="0"/>
              </a:rPr>
              <a:t>veel</a:t>
            </a:r>
            <a:r>
              <a:rPr lang="en-GB" b="1" i="1" dirty="0" smtClean="0">
                <a:latin typeface="Calibri" pitchFamily="34" charset="0"/>
              </a:rPr>
              <a:t> </a:t>
            </a:r>
            <a:r>
              <a:rPr lang="en-GB" b="1" i="1" dirty="0" err="1" smtClean="0">
                <a:latin typeface="Calibri" pitchFamily="34" charset="0"/>
              </a:rPr>
              <a:t>ballen</a:t>
            </a:r>
            <a:r>
              <a:rPr lang="en-GB" b="1" i="1" dirty="0" smtClean="0">
                <a:latin typeface="Calibri" pitchFamily="34" charset="0"/>
              </a:rPr>
              <a:t> in de </a:t>
            </a:r>
            <a:r>
              <a:rPr lang="en-GB" b="1" i="1" dirty="0" err="1" smtClean="0">
                <a:latin typeface="Calibri" pitchFamily="34" charset="0"/>
              </a:rPr>
              <a:t>lucht</a:t>
            </a:r>
            <a:r>
              <a:rPr lang="en-GB" b="1" i="1" dirty="0" smtClean="0">
                <a:latin typeface="Calibri" pitchFamily="34" charset="0"/>
              </a:rPr>
              <a:t> </a:t>
            </a:r>
            <a:r>
              <a:rPr lang="en-GB" b="1" i="1" dirty="0" err="1" smtClean="0">
                <a:latin typeface="Calibri" pitchFamily="34" charset="0"/>
              </a:rPr>
              <a:t>houden</a:t>
            </a:r>
            <a:r>
              <a:rPr lang="en-GB" b="1" i="1" dirty="0" smtClean="0">
                <a:latin typeface="Calibri" pitchFamily="34" charset="0"/>
              </a:rPr>
              <a:t>!</a:t>
            </a:r>
            <a:r>
              <a:rPr lang="en-GB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GB" b="1" i="1" dirty="0" smtClean="0">
              <a:latin typeface="Calibri" pitchFamily="34" charset="0"/>
            </a:endParaRP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buNone/>
              <a:defRPr/>
            </a:pPr>
            <a:endParaRPr lang="en-GB" dirty="0" smtClean="0">
              <a:latin typeface="Calibri" pitchFamily="34" charset="0"/>
            </a:endParaRPr>
          </a:p>
        </p:txBody>
      </p:sp>
      <p:sp>
        <p:nvSpPr>
          <p:cNvPr id="58370" name="AutoShape 2" descr="Afbeeldingsresultaat voor ballen omhoog houden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996952"/>
            <a:ext cx="2088232" cy="236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Behoeftepeiling m.b.t. een online ondersteuningsprogramma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52578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GB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  <a:defRPr/>
            </a:pPr>
            <a:r>
              <a:rPr lang="en-GB" dirty="0" err="1" smtClean="0">
                <a:latin typeface="Calibri" pitchFamily="34" charset="0"/>
              </a:rPr>
              <a:t>Gebaseerd</a:t>
            </a:r>
            <a:r>
              <a:rPr lang="en-GB" dirty="0" smtClean="0">
                <a:latin typeface="Calibri" pitchFamily="34" charset="0"/>
              </a:rPr>
              <a:t> op </a:t>
            </a:r>
            <a:r>
              <a:rPr lang="en-GB" dirty="0" err="1" smtClean="0">
                <a:latin typeface="Calibri" pitchFamily="34" charset="0"/>
              </a:rPr>
              <a:t>focusgroepen</a:t>
            </a:r>
            <a:r>
              <a:rPr lang="en-GB" dirty="0" smtClean="0">
                <a:latin typeface="Calibri" pitchFamily="34" charset="0"/>
              </a:rPr>
              <a:t> en </a:t>
            </a:r>
            <a:r>
              <a:rPr lang="en-GB" dirty="0" err="1" smtClean="0">
                <a:latin typeface="Calibri" pitchFamily="34" charset="0"/>
              </a:rPr>
              <a:t>literatuurstudie</a:t>
            </a:r>
            <a:endParaRPr lang="en-GB" dirty="0" smtClean="0">
              <a:latin typeface="Calibri" pitchFamily="34" charset="0"/>
            </a:endParaRPr>
          </a:p>
          <a:p>
            <a:pPr>
              <a:buNone/>
              <a:defRPr/>
            </a:pPr>
            <a:endParaRPr lang="en-GB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b="1" u="sng" dirty="0" err="1" smtClean="0">
                <a:latin typeface="Calibri" pitchFamily="34" charset="0"/>
              </a:rPr>
              <a:t>Ouders</a:t>
            </a:r>
            <a:r>
              <a:rPr lang="en-GB" b="1" u="sng" dirty="0" smtClean="0">
                <a:latin typeface="Calibri" pitchFamily="34" charset="0"/>
              </a:rPr>
              <a:t>:</a:t>
            </a:r>
          </a:p>
          <a:p>
            <a:pPr lvl="1">
              <a:defRPr/>
            </a:pPr>
            <a:r>
              <a:rPr lang="en-GB" dirty="0" err="1" smtClean="0">
                <a:latin typeface="Calibri" pitchFamily="34" charset="0"/>
              </a:rPr>
              <a:t>Betrouwbare</a:t>
            </a:r>
            <a:r>
              <a:rPr lang="en-GB" dirty="0" smtClean="0">
                <a:latin typeface="Calibri" pitchFamily="34" charset="0"/>
              </a:rPr>
              <a:t> en </a:t>
            </a:r>
            <a:r>
              <a:rPr lang="en-GB" dirty="0" err="1" smtClean="0">
                <a:latin typeface="Calibri" pitchFamily="34" charset="0"/>
              </a:rPr>
              <a:t>actuele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informatie</a:t>
            </a:r>
            <a:endParaRPr lang="en-GB" dirty="0" smtClean="0">
              <a:latin typeface="Calibri" pitchFamily="34" charset="0"/>
            </a:endParaRPr>
          </a:p>
          <a:p>
            <a:pPr lvl="1">
              <a:defRPr/>
            </a:pPr>
            <a:r>
              <a:rPr lang="en-GB" dirty="0" err="1" smtClean="0">
                <a:latin typeface="Calibri" pitchFamily="34" charset="0"/>
              </a:rPr>
              <a:t>Lotgenotencontact</a:t>
            </a:r>
            <a:r>
              <a:rPr lang="en-GB" dirty="0" smtClean="0">
                <a:latin typeface="Calibri" pitchFamily="34" charset="0"/>
              </a:rPr>
              <a:t>		  </a:t>
            </a: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buNone/>
              <a:defRPr/>
            </a:pPr>
            <a:r>
              <a:rPr lang="en-GB" dirty="0" smtClean="0">
                <a:latin typeface="Calibri" pitchFamily="34" charset="0"/>
              </a:rPr>
              <a:t>	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</a:rPr>
              <a:t>Snel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 en </a:t>
            </a:r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</a:rPr>
              <a:t>binnen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</a:rPr>
              <a:t>handbereik</a:t>
            </a:r>
            <a:endParaRPr lang="en-GB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defRPr/>
            </a:pPr>
            <a:r>
              <a:rPr lang="en-GB" b="1" u="sng" dirty="0" err="1" smtClean="0">
                <a:latin typeface="Calibri" pitchFamily="34" charset="0"/>
              </a:rPr>
              <a:t>Zorgverleners</a:t>
            </a:r>
            <a:r>
              <a:rPr lang="en-GB" b="1" u="sng" dirty="0" smtClean="0">
                <a:latin typeface="Calibri" pitchFamily="34" charset="0"/>
              </a:rPr>
              <a:t>: </a:t>
            </a:r>
          </a:p>
          <a:p>
            <a:pPr lvl="1">
              <a:defRPr/>
            </a:pPr>
            <a:r>
              <a:rPr lang="en-GB" dirty="0" err="1" smtClean="0">
                <a:latin typeface="Calibri" pitchFamily="34" charset="0"/>
              </a:rPr>
              <a:t>Informeren</a:t>
            </a:r>
            <a:r>
              <a:rPr lang="en-GB" dirty="0" smtClean="0">
                <a:latin typeface="Calibri" pitchFamily="34" charset="0"/>
              </a:rPr>
              <a:t> </a:t>
            </a:r>
          </a:p>
          <a:p>
            <a:pPr lvl="1">
              <a:defRPr/>
            </a:pPr>
            <a:r>
              <a:rPr lang="en-GB" dirty="0" err="1" smtClean="0">
                <a:latin typeface="Calibri" pitchFamily="34" charset="0"/>
              </a:rPr>
              <a:t>Ondersteunen</a:t>
            </a:r>
            <a:r>
              <a:rPr lang="en-GB" dirty="0" smtClean="0">
                <a:latin typeface="Calibri" pitchFamily="34" charset="0"/>
              </a:rPr>
              <a:t> </a:t>
            </a:r>
          </a:p>
        </p:txBody>
      </p:sp>
      <p:sp>
        <p:nvSpPr>
          <p:cNvPr id="58370" name="AutoShape 2" descr="Afbeeldingsresultaat voor ballen omhoog houden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6992"/>
            <a:ext cx="4413453" cy="15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98472" cy="5334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Samenwerken aan een</a:t>
            </a:r>
            <a:br>
              <a:rPr lang="nl-NL" dirty="0" smtClean="0"/>
            </a:br>
            <a:r>
              <a:rPr lang="nl-NL" dirty="0" smtClean="0"/>
              <a:t>online </a:t>
            </a:r>
            <a:r>
              <a:rPr lang="nl-NL" dirty="0" err="1" smtClean="0"/>
              <a:t>ondersteuningsprogamma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814635"/>
            <a:ext cx="8100000" cy="4350669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b="1" u="sng" dirty="0" smtClean="0"/>
              <a:t>2013</a:t>
            </a:r>
            <a:r>
              <a:rPr lang="nl-NL" dirty="0" smtClean="0"/>
              <a:t>: </a:t>
            </a:r>
          </a:p>
          <a:p>
            <a:pPr>
              <a:buNone/>
            </a:pPr>
            <a:r>
              <a:rPr lang="nl-NL" dirty="0" smtClean="0"/>
              <a:t>	Samenwerking afdeling kindernefrologie </a:t>
            </a:r>
            <a:r>
              <a:rPr lang="nl-NL" dirty="0" err="1" smtClean="0"/>
              <a:t>Radboudumc</a:t>
            </a:r>
            <a:r>
              <a:rPr lang="nl-NL" dirty="0" smtClean="0"/>
              <a:t> Amalia kinderziekenhuis &amp; IQ </a:t>
            </a:r>
            <a:r>
              <a:rPr lang="nl-NL" dirty="0" err="1" smtClean="0"/>
              <a:t>healthcare</a:t>
            </a:r>
            <a:r>
              <a:rPr lang="nl-NL" dirty="0" smtClean="0"/>
              <a:t> </a:t>
            </a:r>
            <a:r>
              <a:rPr lang="nl-NL" dirty="0" err="1" smtClean="0"/>
              <a:t>Radboudumc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-&gt;  </a:t>
            </a:r>
            <a:r>
              <a:rPr lang="nl-NL" b="1" u="sng" dirty="0" smtClean="0"/>
              <a:t>Mijn </a:t>
            </a:r>
            <a:r>
              <a:rPr lang="nl-NL" b="1" u="sng" dirty="0" err="1" smtClean="0"/>
              <a:t>Kinderniernet</a:t>
            </a:r>
            <a:r>
              <a:rPr lang="nl-NL" b="1" u="sng" dirty="0" smtClean="0"/>
              <a:t> </a:t>
            </a:r>
            <a:r>
              <a:rPr lang="nl-NL" dirty="0" smtClean="0"/>
              <a:t>(= online </a:t>
            </a:r>
            <a:r>
              <a:rPr lang="nl-NL" dirty="0" err="1" smtClean="0"/>
              <a:t>community</a:t>
            </a:r>
            <a:r>
              <a:rPr lang="nl-NL" dirty="0" smtClean="0"/>
              <a:t>) &amp; </a:t>
            </a:r>
            <a:r>
              <a:rPr lang="nl-NL" b="1" u="sng" dirty="0" err="1" smtClean="0"/>
              <a:t>E-Powered</a:t>
            </a:r>
            <a:r>
              <a:rPr lang="nl-NL" b="1" u="sng" dirty="0" smtClean="0"/>
              <a:t> </a:t>
            </a:r>
            <a:r>
              <a:rPr lang="nl-NL" b="1" u="sng" dirty="0" err="1" smtClean="0"/>
              <a:t>Parents</a:t>
            </a:r>
            <a:r>
              <a:rPr lang="nl-NL" b="1" u="sng" dirty="0" smtClean="0"/>
              <a:t> project </a:t>
            </a:r>
          </a:p>
          <a:p>
            <a:pPr>
              <a:buNone/>
            </a:pPr>
            <a:r>
              <a:rPr lang="nl-NL" b="1" dirty="0" smtClean="0"/>
              <a:t>	</a:t>
            </a:r>
            <a:r>
              <a:rPr lang="nl-NL" dirty="0" smtClean="0"/>
              <a:t>(= online trainingsmodules) </a:t>
            </a:r>
            <a:r>
              <a:rPr lang="nl-N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1 + 1 = </a:t>
            </a:r>
            <a:r>
              <a:rPr lang="nl-NL" b="1" dirty="0" smtClean="0">
                <a:solidFill>
                  <a:srgbClr val="FF0000"/>
                </a:solidFill>
              </a:rPr>
              <a:t>1</a:t>
            </a:r>
          </a:p>
          <a:p>
            <a:pPr>
              <a:buNone/>
            </a:pPr>
            <a:endParaRPr lang="nl-NL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Ontwikkelgroep van professionals en ouders </a:t>
            </a:r>
          </a:p>
          <a:p>
            <a:r>
              <a:rPr lang="nl-NL" dirty="0" smtClean="0"/>
              <a:t>Ontwikkeling online trainingen &amp; bouw Mijn </a:t>
            </a:r>
            <a:r>
              <a:rPr lang="nl-NL" dirty="0" err="1" smtClean="0"/>
              <a:t>Kinderniernet</a:t>
            </a: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149080"/>
            <a:ext cx="1440160" cy="116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</a:t>
            </a:r>
            <a:r>
              <a:rPr lang="nl-NL" dirty="0" err="1" smtClean="0"/>
              <a:t>Kinderniernet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145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Informatief gedeelte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Interactief gedeelte	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Trainingsprogramma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</a:t>
            </a:r>
            <a:r>
              <a:rPr lang="nl-NL" dirty="0" err="1" smtClean="0"/>
              <a:t>Kinderniernet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145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Informatief gedeelte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Interactief gedeelte	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Trainingsprogramma</a:t>
            </a:r>
            <a:endParaRPr lang="nl-NL" sz="2000" dirty="0"/>
          </a:p>
        </p:txBody>
      </p:sp>
      <p:sp>
        <p:nvSpPr>
          <p:cNvPr id="5" name="Rechthoek 4"/>
          <p:cNvSpPr/>
          <p:nvPr/>
        </p:nvSpPr>
        <p:spPr>
          <a:xfrm>
            <a:off x="4283968" y="2204864"/>
            <a:ext cx="2304256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755576" y="2204864"/>
            <a:ext cx="2304256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Nieuwsberichten februari 20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020387" cy="6875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C68E4C4A0734BBECEB1C0A3AEFCAA" ma:contentTypeVersion="11" ma:contentTypeDescription="Een nieuw document maken." ma:contentTypeScope="" ma:versionID="bd105fcaa1adf00407a7815716346da0">
  <xsd:schema xmlns:xsd="http://www.w3.org/2001/XMLSchema" xmlns:xs="http://www.w3.org/2001/XMLSchema" xmlns:p="http://schemas.microsoft.com/office/2006/metadata/properties" xmlns:ns2="624302cb-c942-4baa-8473-2de60652eb40" targetNamespace="http://schemas.microsoft.com/office/2006/metadata/properties" ma:root="true" ma:fieldsID="e7871e9b7e366e16f248f3c4394316cb" ns2:_="">
    <xsd:import namespace="624302cb-c942-4baa-8473-2de60652eb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02cb-c942-4baa-8473-2de60652e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D01F2E-C540-4905-A53D-2EE70519F637}"/>
</file>

<file path=customXml/itemProps2.xml><?xml version="1.0" encoding="utf-8"?>
<ds:datastoreItem xmlns:ds="http://schemas.openxmlformats.org/officeDocument/2006/customXml" ds:itemID="{1F1F9FC5-2DD2-4287-AE30-4B945767CCC1}"/>
</file>

<file path=customXml/itemProps3.xml><?xml version="1.0" encoding="utf-8"?>
<ds:datastoreItem xmlns:ds="http://schemas.openxmlformats.org/officeDocument/2006/customXml" ds:itemID="{4DC59BFF-FCB7-4A66-8B2F-94A0B9110B1C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1854</TotalTime>
  <Words>108</Words>
  <Application>Microsoft Office PowerPoint</Application>
  <PresentationFormat>Diavoorstelling (4:3)</PresentationFormat>
  <Paragraphs>128</Paragraphs>
  <Slides>22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Radboudumc</vt:lpstr>
      <vt:lpstr>    Mijn Kinderniernet  Een online ondersteuningsprogramma voor ouders van kinderen met een chronische nierziekte </vt:lpstr>
      <vt:lpstr>Aanleiding</vt:lpstr>
      <vt:lpstr>Aanleiding</vt:lpstr>
      <vt:lpstr>Ondersteuning</vt:lpstr>
      <vt:lpstr>Behoeftepeiling m.b.t. een online ondersteuningsprogramma</vt:lpstr>
      <vt:lpstr>Samenwerken aan een online ondersteuningsprogamma</vt:lpstr>
      <vt:lpstr>Mijn Kinderniernet</vt:lpstr>
      <vt:lpstr>Mijn Kinderniernet</vt:lpstr>
      <vt:lpstr>Dia 9</vt:lpstr>
      <vt:lpstr>Dia 10</vt:lpstr>
      <vt:lpstr>Dia 11</vt:lpstr>
      <vt:lpstr>Mijn Kinderniernet</vt:lpstr>
      <vt:lpstr>Dia 13</vt:lpstr>
      <vt:lpstr>Dia 14</vt:lpstr>
      <vt:lpstr>Dia 15</vt:lpstr>
      <vt:lpstr>Mijn Kinderniernet</vt:lpstr>
      <vt:lpstr>Dia 17</vt:lpstr>
      <vt:lpstr>Dia 18</vt:lpstr>
      <vt:lpstr>Dia 19</vt:lpstr>
      <vt:lpstr>2016: Evaluatie Mijn Kinderniernet </vt:lpstr>
      <vt:lpstr>Mijn Kinderniernet NL?</vt:lpstr>
      <vt:lpstr>Mijn Kinderniernet NL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early testing of an e-support program for parents of children with a chronic kidney diseasee</dc:title>
  <dc:creator>Geense</dc:creator>
  <cp:lastModifiedBy>ekn</cp:lastModifiedBy>
  <cp:revision>326</cp:revision>
  <dcterms:created xsi:type="dcterms:W3CDTF">2013-10-04T08:24:07Z</dcterms:created>
  <dcterms:modified xsi:type="dcterms:W3CDTF">2017-01-11T15:50:26Z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0x010100417C68E4C4A0734BBECEB1C0A3AEFCAA</vt:lpwstr>
  </property>
</Properties>
</file>